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6" r:id="rId5"/>
    <p:sldId id="277" r:id="rId6"/>
    <p:sldId id="278" r:id="rId7"/>
    <p:sldId id="259" r:id="rId8"/>
    <p:sldId id="260" r:id="rId9"/>
    <p:sldId id="261" r:id="rId10"/>
    <p:sldId id="274" r:id="rId11"/>
    <p:sldId id="262" r:id="rId12"/>
    <p:sldId id="263" r:id="rId13"/>
    <p:sldId id="264" r:id="rId14"/>
    <p:sldId id="265" r:id="rId15"/>
    <p:sldId id="266" r:id="rId16"/>
    <p:sldId id="267" r:id="rId17"/>
    <p:sldId id="273" r:id="rId18"/>
    <p:sldId id="268" r:id="rId19"/>
    <p:sldId id="270" r:id="rId20"/>
    <p:sldId id="275" r:id="rId21"/>
    <p:sldId id="271" r:id="rId22"/>
    <p:sldId id="272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94660"/>
  </p:normalViewPr>
  <p:slideViewPr>
    <p:cSldViewPr snapToGrid="0">
      <p:cViewPr varScale="1">
        <p:scale>
          <a:sx n="83" d="100"/>
          <a:sy n="83" d="100"/>
        </p:scale>
        <p:origin x="624" y="91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38E92-499D-443E-87B7-CF93F98B369A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DC91-49DA-4ABA-B0E1-3A0BF8A398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279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38E92-499D-443E-87B7-CF93F98B369A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DC91-49DA-4ABA-B0E1-3A0BF8A398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762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38E92-499D-443E-87B7-CF93F98B369A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DC91-49DA-4ABA-B0E1-3A0BF8A398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3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38E92-499D-443E-87B7-CF93F98B369A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DC91-49DA-4ABA-B0E1-3A0BF8A398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9498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38E92-499D-443E-87B7-CF93F98B369A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DC91-49DA-4ABA-B0E1-3A0BF8A398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465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38E92-499D-443E-87B7-CF93F98B369A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DC91-49DA-4ABA-B0E1-3A0BF8A398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332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38E92-499D-443E-87B7-CF93F98B369A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DC91-49DA-4ABA-B0E1-3A0BF8A398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374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38E92-499D-443E-87B7-CF93F98B369A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DC91-49DA-4ABA-B0E1-3A0BF8A398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852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38E92-499D-443E-87B7-CF93F98B369A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DC91-49DA-4ABA-B0E1-3A0BF8A398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698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38E92-499D-443E-87B7-CF93F98B369A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DC91-49DA-4ABA-B0E1-3A0BF8A398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496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38E92-499D-443E-87B7-CF93F98B369A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DC91-49DA-4ABA-B0E1-3A0BF8A398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181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B38E92-499D-443E-87B7-CF93F98B369A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5DC91-49DA-4ABA-B0E1-3A0BF8A398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459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Экологическое воспитание и образование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в МБОУ «СОШ №20»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1508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Шаг 1. «Создание экологического совета»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7398479"/>
              </p:ext>
            </p:extLst>
          </p:nvPr>
        </p:nvGraphicFramePr>
        <p:xfrm>
          <a:off x="203200" y="1348510"/>
          <a:ext cx="11610109" cy="550949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610109">
                  <a:extLst>
                    <a:ext uri="{9D8B030D-6E8A-4147-A177-3AD203B41FA5}">
                      <a16:colId xmlns:a16="http://schemas.microsoft.com/office/drawing/2014/main" val="2611488759"/>
                    </a:ext>
                  </a:extLst>
                </a:gridCol>
              </a:tblGrid>
              <a:tr h="55094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состав экологического совета вошли учащиеся, педагоги, технический персонал, родители (законные представители). Члены Совета отбирались по следующим принципам: добровольности, гласности, заинтересованности, активности,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коммуникативности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 В экологический совет вошли люди, интересующиеся проблемами экологии. Задачи и формы деятельности экологического совета: 1) установление контактов с другими организациями; 2) организация и проведение экологических мероприятий: семинаров, праздников, акций, выставок и т.д.; 3) осуществление дополнительного экологического образования школьников с использованием разных форм информационных технологий; 4) отчет об участии образовательного учреждения в международной программе «Эко-Школы/Зеленый флаг» 5) привлечение учащихся к научно-исследовательской деятельности в области охраны окружающей среды.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08358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2196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8098"/>
          </a:xfrm>
        </p:spPr>
        <p:txBody>
          <a:bodyPr/>
          <a:lstStyle/>
          <a:p>
            <a:r>
              <a:rPr lang="ru-RU" dirty="0" smtClean="0"/>
              <a:t>Часто проводимые мероприятия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753189"/>
              </p:ext>
            </p:extLst>
          </p:nvPr>
        </p:nvGraphicFramePr>
        <p:xfrm>
          <a:off x="-1" y="1363226"/>
          <a:ext cx="12027877" cy="287466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2027877">
                  <a:extLst>
                    <a:ext uri="{9D8B030D-6E8A-4147-A177-3AD203B41FA5}">
                      <a16:colId xmlns:a16="http://schemas.microsoft.com/office/drawing/2014/main" val="2388334837"/>
                    </a:ext>
                  </a:extLst>
                </a:gridCol>
              </a:tblGrid>
              <a:tr h="70765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Экологический урок на одну из актуальных тем экологии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4636760"/>
                  </a:ext>
                </a:extLst>
              </a:tr>
              <a:tr h="145934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Экология. Чистота. Природа Организация субботника по очистке и благоустройству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природных объектов, прибрежных территорий, памятных мест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2501540"/>
                  </a:ext>
                </a:extLst>
              </a:tr>
              <a:tr h="70765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«Экологический образ жизни. С чего начать? Конкурс рисунков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772738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43608" y="4308049"/>
            <a:ext cx="119047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Разделяй. Сохраняй Организация мастер-класса по теме «Раздельный сбор отходов»</a:t>
            </a:r>
            <a:endParaRPr lang="ru-RU" sz="28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938155"/>
              </p:ext>
            </p:extLst>
          </p:nvPr>
        </p:nvGraphicFramePr>
        <p:xfrm>
          <a:off x="123092" y="5262156"/>
          <a:ext cx="11904784" cy="164873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904784">
                  <a:extLst>
                    <a:ext uri="{9D8B030D-6E8A-4147-A177-3AD203B41FA5}">
                      <a16:colId xmlns:a16="http://schemas.microsoft.com/office/drawing/2014/main" val="166286485"/>
                    </a:ext>
                  </a:extLst>
                </a:gridCol>
              </a:tblGrid>
              <a:tr h="4205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Помоги животным Организация акции «Сбор помощи для животных из приютов»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1413594"/>
                  </a:ext>
                </a:extLst>
              </a:tr>
              <a:tr h="8411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Посади цветочек – укрась свой уголочек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Вырастить рассаду цветов для дальнейшего высаживания на территории образовательного учреждения/общественного пространства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803554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5511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69" y="1916723"/>
            <a:ext cx="4953000" cy="43434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754" y="2127738"/>
            <a:ext cx="5460023" cy="4435719"/>
          </a:xfrm>
          <a:prstGeom prst="rect">
            <a:avLst/>
          </a:prstGeom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9999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28" y="0"/>
            <a:ext cx="3414309" cy="685799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462" y="-1"/>
            <a:ext cx="4026876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7278" y="0"/>
            <a:ext cx="35930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939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91" y="527538"/>
            <a:ext cx="5149433" cy="63304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27538"/>
            <a:ext cx="5149433" cy="633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707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7712704"/>
              </p:ext>
            </p:extLst>
          </p:nvPr>
        </p:nvGraphicFramePr>
        <p:xfrm>
          <a:off x="240145" y="249381"/>
          <a:ext cx="11674764" cy="638232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674764">
                  <a:extLst>
                    <a:ext uri="{9D8B030D-6E8A-4147-A177-3AD203B41FA5}">
                      <a16:colId xmlns:a16="http://schemas.microsoft.com/office/drawing/2014/main" val="1047362177"/>
                    </a:ext>
                  </a:extLst>
                </a:gridCol>
              </a:tblGrid>
              <a:tr h="638232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Экологическая тематика по проблемным 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направлениям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«Мусор», «Сохранение биологического разнообразия», «Здоровый образ жизни» 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были включены в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планирование по всем образовательным областям: </a:t>
                      </a:r>
                      <a:endParaRPr lang="ru-RU" sz="20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1.Познавательное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развитие: знакомство со свойствами различных материалов; ориентирование по плану, схеме, маршруту; формирование умения получать сведения о новом объекте; наблюдение за птицами, насекомыми и растениями на территории школьного двора.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2.Социально-коммуникативное развитие: использование в играх атрибутов из бросового материала; формирование умение договариваться и распределять роли во время работы; формирование умение оценивать свои и поступки сверстников по отношению к растениям, животным, к природе; расширение знаний правил поведения в природе.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3. Речевое развитие: чтение рассказов и повестей о растениях и животных, разучивание стихотворений о природе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4.Художественно-эстетическое развитие: разучивание песен, стихов для экологических праздников, изготовление сувениров, игрушек из бросового и природного материалов, рисование рисунков на экологическую тему, изготовление коллажей.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5. Физическое развитие: эстафеты, игры на лужайке, беседа о здоровом образе жизни.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22312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1620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7193170"/>
              </p:ext>
            </p:extLst>
          </p:nvPr>
        </p:nvGraphicFramePr>
        <p:xfrm>
          <a:off x="110834" y="267855"/>
          <a:ext cx="11748656" cy="618569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173597">
                  <a:extLst>
                    <a:ext uri="{9D8B030D-6E8A-4147-A177-3AD203B41FA5}">
                      <a16:colId xmlns:a16="http://schemas.microsoft.com/office/drawing/2014/main" val="457392271"/>
                    </a:ext>
                  </a:extLst>
                </a:gridCol>
                <a:gridCol w="3370480">
                  <a:extLst>
                    <a:ext uri="{9D8B030D-6E8A-4147-A177-3AD203B41FA5}">
                      <a16:colId xmlns:a16="http://schemas.microsoft.com/office/drawing/2014/main" val="1408999457"/>
                    </a:ext>
                  </a:extLst>
                </a:gridCol>
                <a:gridCol w="2009580">
                  <a:extLst>
                    <a:ext uri="{9D8B030D-6E8A-4147-A177-3AD203B41FA5}">
                      <a16:colId xmlns:a16="http://schemas.microsoft.com/office/drawing/2014/main" val="797834493"/>
                    </a:ext>
                  </a:extLst>
                </a:gridCol>
                <a:gridCol w="3710336">
                  <a:extLst>
                    <a:ext uri="{9D8B030D-6E8A-4147-A177-3AD203B41FA5}">
                      <a16:colId xmlns:a16="http://schemas.microsoft.com/office/drawing/2014/main" val="1264357216"/>
                    </a:ext>
                  </a:extLst>
                </a:gridCol>
                <a:gridCol w="484663">
                  <a:extLst>
                    <a:ext uri="{9D8B030D-6E8A-4147-A177-3AD203B41FA5}">
                      <a16:colId xmlns:a16="http://schemas.microsoft.com/office/drawing/2014/main" val="3152133823"/>
                    </a:ext>
                  </a:extLst>
                </a:gridCol>
              </a:tblGrid>
              <a:tr h="1116335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Шаг 6. «Предоставление информации и сотрудничество» 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067549"/>
                  </a:ext>
                </a:extLst>
              </a:tr>
              <a:tr h="10199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К-во участн.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Результативность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187431"/>
                  </a:ext>
                </a:extLst>
              </a:tr>
              <a:tr h="6706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12.04.-17.05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Пропаганда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Результаты в  июне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815272"/>
                  </a:ext>
                </a:extLst>
              </a:tr>
              <a:tr h="6706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течении года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Пропаганда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Результаты в  июне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890735"/>
                  </a:ext>
                </a:extLst>
              </a:tr>
              <a:tr h="6961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течении года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Сотрудники, дети, родители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987815,2 кг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                       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118169"/>
                  </a:ext>
                </a:extLst>
              </a:tr>
              <a:tr h="6706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течении года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Сотрудники, дети, родители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40,110 кг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432209"/>
                  </a:ext>
                </a:extLst>
              </a:tr>
              <a:tr h="6706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течении года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Сотрудники, дети, родители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201908 шт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286318"/>
                  </a:ext>
                </a:extLst>
              </a:tr>
              <a:tr h="6706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течении года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Сотрудники, дети, родители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96908,79 кг 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7731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6885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Шаг 7. «Формулировка и принятие Экологического кодекса»</a:t>
            </a: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4961354"/>
              </p:ext>
            </p:extLst>
          </p:nvPr>
        </p:nvGraphicFramePr>
        <p:xfrm>
          <a:off x="838200" y="1512277"/>
          <a:ext cx="10515600" cy="46247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515600">
                  <a:extLst>
                    <a:ext uri="{9D8B030D-6E8A-4147-A177-3AD203B41FA5}">
                      <a16:colId xmlns:a16="http://schemas.microsoft.com/office/drawing/2014/main" val="1463219099"/>
                    </a:ext>
                  </a:extLst>
                </a:gridCol>
              </a:tblGrid>
              <a:tr h="462475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заседании экологического совета был принят Экологический кодекс: </a:t>
                      </a:r>
                      <a:endParaRPr lang="ru-RU" sz="2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Почему 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друзья с природой</a:t>
                      </a: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Потому что год от года нам природа помогает здоровье наше укрепляет!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Всем чем можем, мы поможем: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Наведём в природе чистоту,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Всё что лишнее, ненужное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Превратим мы в красоту!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 иначе нам нельзя – </a:t>
                      </a:r>
                      <a:endParaRPr lang="ru-RU" sz="2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Мы с экологией друзья!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42904635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2138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3200" y="196536"/>
            <a:ext cx="11656291" cy="6302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Школа активно сотрудничала с департаментом экологии и природопользования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Альметьевского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района, специалисты департамента неоднократно присутствовали на школьных мероприятиях и проводили беседы с учащимися. С 2014 года школа </a:t>
            </a:r>
            <a:r>
              <a:rPr lang="ru-RU" sz="1600" dirty="0">
                <a:solidFill>
                  <a:srgbClr val="1D1B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успешно работает по Международной программе «ЭКО – ШКОЛА//ЗЕЛЕНЫЙ ФЛАГ», по итогам которой имеет </a:t>
            </a:r>
            <a:r>
              <a:rPr lang="ru-RU" sz="1600" dirty="0" smtClean="0">
                <a:solidFill>
                  <a:srgbClr val="1D1B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ru-RU" sz="1600" dirty="0">
                <a:solidFill>
                  <a:srgbClr val="1D1B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зеленых флагов и ежегодное денежное </a:t>
            </a:r>
            <a:r>
              <a:rPr lang="ru-RU" sz="1600" dirty="0" smtClean="0">
                <a:solidFill>
                  <a:srgbClr val="1D1B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вознаграждение, при реализации программы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проводились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мероприятия: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Прошли акции «Меньше мусора» 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осенний, весенний периоды еженедельно проводились экологические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субботники по 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уборке территории школы и прилегающей к школе территории. Каждое лето цветники вновь радуют жителей города своей красотой, благодаря усилиям учителей и учащихся.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14-20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марта каждого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года в школе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проходит 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акция «Подари скворцу домик», в которой приняли участие учащиеся начальных классов. Было представлено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скворечников и кормушек.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Собрано и сдано в пункты вторсырья: макулатуры – 987815,2 кг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пластиковых бутылок – 40,110 кг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пластиковых   крышечек – 96908,79 кг  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Природоохранная деятельность прослеживается не только на уроках биологии, географии, но и на уроках технологии, где ребята выполняют различные творческие работы из природного и бросового материала.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Учащиеся школы приняли участие в Республиканском конкурсе «Школьный эко-патруль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итогам данного мероприятия школа стала победителем в номинации «Самая активная школа» и получила в качестве приза мультимедийное оборудование. 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Школа №20 активно приняла участие в Российском конкурсе «Разделяй мусор».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Учащиеся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«СОШ №20» приняли участие в VII Республиканском онлайн конкурсе «ЭКВЕСТ» и конкурсе Эко-весна2023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Наши учащиеся «Движение первых» приняли участие в кейс-чемпионате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Экопоколение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который был направлен на решение экологических проблем и представили проект на тему экологического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волонтерства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«Эко-лапки». Заняли первое место и получили </a:t>
            </a:r>
            <a: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памятные призы.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366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20230406_1414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18" y="249382"/>
            <a:ext cx="10917381" cy="6151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6620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IMG-20230523-WA00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365125"/>
            <a:ext cx="10515600" cy="603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0678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G-20230523-WA005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82" y="323274"/>
            <a:ext cx="10317018" cy="6326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3035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G-20230523-WA00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163" y="6350"/>
            <a:ext cx="10501745" cy="6468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0240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IMG-20230523-WA003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291" y="365125"/>
            <a:ext cx="10365509" cy="6275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9659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MG-20230523-WA005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28" y="64655"/>
            <a:ext cx="4343800" cy="7169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 descr="IMG-20230523-WA006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0508" y="64655"/>
            <a:ext cx="4895273" cy="7169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36040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617" y="0"/>
            <a:ext cx="3888509" cy="68579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1673" y="0"/>
            <a:ext cx="4276436" cy="67564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64" y="83127"/>
            <a:ext cx="3583706" cy="677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578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Экологические уроки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Разделяй с нами</a:t>
            </a:r>
          </a:p>
          <a:p>
            <a:r>
              <a:rPr lang="ru-RU" dirty="0" smtClean="0"/>
              <a:t>Как жить </a:t>
            </a:r>
            <a:r>
              <a:rPr lang="ru-RU" dirty="0" err="1" smtClean="0"/>
              <a:t>экологично</a:t>
            </a:r>
            <a:r>
              <a:rPr lang="ru-RU" dirty="0" smtClean="0"/>
              <a:t> в мегаполисе</a:t>
            </a:r>
          </a:p>
          <a:p>
            <a:r>
              <a:rPr lang="ru-RU" dirty="0" smtClean="0"/>
              <a:t>Хранители воды</a:t>
            </a:r>
          </a:p>
          <a:p>
            <a:r>
              <a:rPr lang="ru-RU" dirty="0" smtClean="0"/>
              <a:t>Мобильные технологии для экологии</a:t>
            </a:r>
          </a:p>
          <a:p>
            <a:r>
              <a:rPr lang="ru-RU" dirty="0" smtClean="0"/>
              <a:t>Лес и климат</a:t>
            </a:r>
          </a:p>
          <a:p>
            <a:r>
              <a:rPr lang="ru-RU" dirty="0" smtClean="0"/>
              <a:t>Сделаем вместе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41201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Как жить в </a:t>
            </a:r>
            <a:r>
              <a:rPr lang="ru-RU" sz="3600" dirty="0" err="1"/>
              <a:t>экостиле</a:t>
            </a:r>
            <a:r>
              <a:rPr lang="ru-RU" sz="3600" dirty="0"/>
              <a:t>: </a:t>
            </a:r>
            <a:r>
              <a:rPr lang="ru-RU" sz="3600" dirty="0" smtClean="0"/>
              <a:t>11 </a:t>
            </a:r>
            <a:r>
              <a:rPr lang="ru-RU" sz="3600" dirty="0"/>
              <a:t>полезных бытовых привычек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1366982"/>
            <a:ext cx="11816862" cy="5491017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1Меньше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мусорим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2Отказываемся от одноразового пластика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3Даем вторую жизнь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текстилю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4Обновляем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мебель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5Бережем воду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6Экономим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свет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7Выбираем натуральные материалы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8Сортируем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мусор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9Перерабатываем 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Так, картонные коробки могут пригодиться для хранения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10Соблюдаем правила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утилизации 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Некоторым предметам там вовсе не место (например, батарейкам, аккумуляторам, люминесцентным лампам, пустым баллончикам из-под аэрозольной краски).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11Окружаем себя живой зеленью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91806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24" y="457200"/>
            <a:ext cx="10972800" cy="622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762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Teacher\AppData\Local\Temp\7zEC084C397\20230406_13033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411" y="327660"/>
            <a:ext cx="3946814" cy="6202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Teacher\AppData\Local\Temp\7zEC0819A37\20230406_12455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00" y="365125"/>
            <a:ext cx="3361299" cy="617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Teacher\AppData\Local\Temp\7zEC083A156\20230406_13105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953" y="372110"/>
            <a:ext cx="3760066" cy="61652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13823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C:\Users\Teacher\AppData\Local\Temp\7zE475A65E9\IMG-20230502-WA0021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858169"/>
            <a:ext cx="2470727" cy="1254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18" name="Рисунок 1" descr="IMG-20230502-WA00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63" y="440927"/>
            <a:ext cx="4991100" cy="287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Рисунок 2" descr="IMG-20230502-WA00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363" y="502443"/>
            <a:ext cx="5248564" cy="278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Рисунок 3" descr="IMG-20230502-WA00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659" y="3423263"/>
            <a:ext cx="4991100" cy="3059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Рисунок 4" descr="IMG-20230502-WA000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155" y="3323828"/>
            <a:ext cx="5197475" cy="3224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Учащиеся 9г класса МБОУ </a:t>
            </a:r>
            <a:r>
              <a:rPr kumimoji="0" lang="ru-RU" altLang="ru-RU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kumimoji="0" lang="ru-RU" altLang="ru-RU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СОШ №20</a:t>
            </a:r>
            <a:r>
              <a:rPr kumimoji="0" lang="ru-RU" altLang="ru-RU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kumimoji="0" lang="ru-RU" altLang="ru-RU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собрали мусор после праздничных выходных на территории Бульвара Р.Фахретдина, уже полюбившегося места отдыха наших горожан.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0" y="185388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2062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876</Words>
  <Application>Microsoft Office PowerPoint</Application>
  <PresentationFormat>Широкоэкранный</PresentationFormat>
  <Paragraphs>103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Wingdings</vt:lpstr>
      <vt:lpstr>Тема Office</vt:lpstr>
      <vt:lpstr>Экологическое воспитание и образование в МБОУ «СОШ №20» </vt:lpstr>
      <vt:lpstr>Шаг 1. «Создание экологического совета»</vt:lpstr>
      <vt:lpstr>Часто проводимые мероприятия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Шаг 7. «Формулировка и принятие Экологического кодекса»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Экологические уроки</vt:lpstr>
      <vt:lpstr>Как жить в экостиле: 11 полезных бытовых привычек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Teacher</dc:creator>
  <cp:lastModifiedBy>Teacher</cp:lastModifiedBy>
  <cp:revision>11</cp:revision>
  <dcterms:created xsi:type="dcterms:W3CDTF">2024-05-13T12:37:01Z</dcterms:created>
  <dcterms:modified xsi:type="dcterms:W3CDTF">2024-05-13T14:17:28Z</dcterms:modified>
</cp:coreProperties>
</file>